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Brygada 1918 Semi Bold"/>
      <p:regular r:id="rId16"/>
    </p:embeddedFont>
    <p:embeddedFont>
      <p:font typeface="Brygada 1918 Semi Bold"/>
      <p:regular r:id="rId17"/>
    </p:embeddedFont>
    <p:embeddedFont>
      <p:font typeface="Brygada 1918 Semi Bold"/>
      <p:regular r:id="rId18"/>
    </p:embeddedFont>
    <p:embeddedFont>
      <p:font typeface="Brygada 1918 Semi Bold"/>
      <p:regular r:id="rId19"/>
    </p:embeddedFont>
    <p:embeddedFont>
      <p:font typeface="Brygada 1918"/>
      <p:regular r:id="rId20"/>
    </p:embeddedFont>
    <p:embeddedFont>
      <p:font typeface="Brygada 1918"/>
      <p:regular r:id="rId21"/>
    </p:embeddedFont>
    <p:embeddedFont>
      <p:font typeface="Brygada 1918"/>
      <p:regular r:id="rId22"/>
    </p:embeddedFont>
    <p:embeddedFont>
      <p:font typeface="Brygada 1918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6-1.png>
</file>

<file path=ppt/media/image-7-1.png>
</file>

<file path=ppt/media/image-7-2.svg>
</file>

<file path=ppt/media/image-7-3.png>
</file>

<file path=ppt/media/image-7-4.svg>
</file>

<file path=ppt/media/image-7-5.png>
</file>

<file path=ppt/media/image-7-6.svg>
</file>

<file path=ppt/media/image-7-7.png>
</file>

<file path=ppt/media/image-7-8.sv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github.com/Sunder32/Kniga" TargetMode="External"/><Relationship Id="rId1" Type="http://schemas.openxmlformats.org/officeDocument/2006/relationships/image" Target="../media/image-1-1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slideLayout" Target="../slideLayouts/slideLayout5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svg"/><Relationship Id="rId9" Type="http://schemas.openxmlformats.org/officeDocument/2006/relationships/slideLayout" Target="../slideLayouts/slideLayout8.xml"/><Relationship Id="rId10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hyperlink" Target="github.com/Sunder32/Kniga" TargetMode="External"/><Relationship Id="rId2" Type="http://schemas.openxmlformats.org/officeDocument/2006/relationships/image" Target="../media/image-9-1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075" y="623173"/>
            <a:ext cx="5665351" cy="715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📚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KNIGA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075" y="1678781"/>
            <a:ext cx="7557849" cy="2931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650"/>
              </a:lnSpc>
              <a:buNone/>
            </a:pPr>
            <a:r>
              <a:rPr lang="en-US" sz="61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Современная Читалка для Android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075" y="5177076"/>
            <a:ext cx="3502462" cy="707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Разработчик: Заволокин Михаил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075" y="6111597"/>
            <a:ext cx="3502462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Версия: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1.0.4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075" y="6677978"/>
            <a:ext cx="3502462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Дата релиза: 18 октября 2025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083" y="5177076"/>
            <a:ext cx="3502462" cy="707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Открытый Исходный Код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083" y="6111597"/>
            <a:ext cx="3502462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GitHub: 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626C3B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github.com/Sunder32/Kniga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083" y="7040404"/>
            <a:ext cx="3502462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Лицензия: Apache 2.0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9503" y="795695"/>
            <a:ext cx="5340072" cy="571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🎯</a:t>
            </a:r>
            <a:pPr algn="l" indent="0" marL="0">
              <a:lnSpc>
                <a:spcPts val="4400"/>
              </a:lnSpc>
              <a:buNone/>
            </a:pPr>
            <a:r>
              <a:rPr lang="en-US" sz="35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Проблема и Решение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89503" y="1818323"/>
            <a:ext cx="130513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В мире, где доминируют платные экосистемы и DRM-защита, пользователи нуждаются в истинной свободе чтения.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9503" y="2433042"/>
            <a:ext cx="6412944" cy="3032998"/>
          </a:xfrm>
          <a:prstGeom prst="roundRect">
            <a:avLst>
              <a:gd name="adj" fmla="val 4824"/>
            </a:avLst>
          </a:prstGeom>
          <a:solidFill>
            <a:srgbClr val="F6EBD4"/>
          </a:solidFill>
          <a:ln w="30480">
            <a:solidFill>
              <a:srgbClr val="626C3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59023" y="2433042"/>
            <a:ext cx="121920" cy="3032998"/>
          </a:xfrm>
          <a:prstGeom prst="roundRect">
            <a:avLst>
              <a:gd name="adj" fmla="val 277528"/>
            </a:avLst>
          </a:prstGeom>
          <a:solidFill>
            <a:srgbClr val="626C3B"/>
          </a:solidFill>
          <a:ln/>
        </p:spPr>
      </p:sp>
      <p:sp>
        <p:nvSpPr>
          <p:cNvPr id="6" name="Text 4"/>
          <p:cNvSpPr/>
          <p:nvPr/>
        </p:nvSpPr>
        <p:spPr>
          <a:xfrm>
            <a:off x="1136928" y="2689027"/>
            <a:ext cx="3383518" cy="422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Проблема рынка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136928" y="3247192"/>
            <a:ext cx="5809536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65%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читают на смартфонах, используя несколько устройств.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36928" y="4048125"/>
            <a:ext cx="5809536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Большинство приложений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привязаны к экосистемам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(Kindle, Google Books).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36928" y="4849058"/>
            <a:ext cx="5809536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Барьеры: платные подписки и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ограничения DRM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7952" y="2433042"/>
            <a:ext cx="6412944" cy="3032998"/>
          </a:xfrm>
          <a:prstGeom prst="roundRect">
            <a:avLst>
              <a:gd name="adj" fmla="val 4824"/>
            </a:avLst>
          </a:prstGeom>
          <a:solidFill>
            <a:srgbClr val="F6EBD4"/>
          </a:solidFill>
          <a:ln w="30480">
            <a:solidFill>
              <a:srgbClr val="83792E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397472" y="2433042"/>
            <a:ext cx="121920" cy="3032998"/>
          </a:xfrm>
          <a:prstGeom prst="roundRect">
            <a:avLst>
              <a:gd name="adj" fmla="val 277528"/>
            </a:avLst>
          </a:prstGeom>
          <a:solidFill>
            <a:srgbClr val="83792E"/>
          </a:solidFill>
          <a:ln/>
        </p:spPr>
      </p:sp>
      <p:sp>
        <p:nvSpPr>
          <p:cNvPr id="12" name="Text 10"/>
          <p:cNvSpPr/>
          <p:nvPr/>
        </p:nvSpPr>
        <p:spPr>
          <a:xfrm>
            <a:off x="7775377" y="2689027"/>
            <a:ext cx="4675823" cy="422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Потребности пользователей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7775377" y="3247192"/>
            <a:ext cx="5809536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626C3B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Свобода выбора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формата и устройства.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775377" y="3687128"/>
            <a:ext cx="5809536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Автономность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работы без интернета.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775377" y="4127063"/>
            <a:ext cx="5809536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Интуитивный,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простой интерфейс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775377" y="4566999"/>
            <a:ext cx="5809536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Возможность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обмена книгами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127760" y="6058019"/>
            <a:ext cx="4077533" cy="422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💡</a:t>
            </a:r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Наше Решение: Kniga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1127760" y="6819186"/>
            <a:ext cx="12713137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Открытая офлайн-читалка с функцией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облачной библиотеки для обмена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 Без рекламы, без ограничений.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89503" y="5719763"/>
            <a:ext cx="30480" cy="1714143"/>
          </a:xfrm>
          <a:prstGeom prst="rect">
            <a:avLst/>
          </a:prstGeom>
          <a:solidFill>
            <a:srgbClr val="626C3B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9166"/>
            <a:ext cx="957107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📖</a:t>
            </a:r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Чтение: Свобода Форматов и Настройки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9197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Kniga поддерживает ключевые форматы электронных книг, обеспечивая комфортное и настраиваемое чтение.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3537823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388287"/>
            <a:ext cx="33613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Все Ключевые Форматы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878705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Поддержка 5 основных форматов: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PDF, EPUB, FB2, MOBI, TXT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 Универсальный инструмент для вашей цифровой библиотеки.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3537823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388287"/>
            <a:ext cx="31537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Персонализация Темы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4878705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3 встроенные темы оформления для максимального комфорта глаз: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Светлая, Темная (ночная), и Сепия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3537823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388287"/>
            <a:ext cx="29584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Гибкие Настройки UI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4878705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Легкая настройка размера шрифта и удобная навигация свайпами.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Автосохранение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прогресса чтения каждые 5 секунд.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4465" y="594836"/>
            <a:ext cx="6576179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☁️</a:t>
            </a:r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Уникальность: Облачная Библиотека и Обмен</a:t>
            </a:r>
            <a:endParaRPr lang="en-US" sz="2150" dirty="0"/>
          </a:p>
        </p:txBody>
      </p:sp>
      <p:sp>
        <p:nvSpPr>
          <p:cNvPr id="4" name="Text 1"/>
          <p:cNvSpPr/>
          <p:nvPr/>
        </p:nvSpPr>
        <p:spPr>
          <a:xfrm>
            <a:off x="484465" y="1156097"/>
            <a:ext cx="8175069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Kniga вводит уникальную концепцию облака, не требующего регистрации, для легального обмена книгами.</a:t>
            </a:r>
            <a:endParaRPr lang="en-US" sz="1050" dirty="0"/>
          </a:p>
        </p:txBody>
      </p:sp>
      <p:sp>
        <p:nvSpPr>
          <p:cNvPr id="5" name="Shape 2"/>
          <p:cNvSpPr/>
          <p:nvPr/>
        </p:nvSpPr>
        <p:spPr>
          <a:xfrm>
            <a:off x="484465" y="1533287"/>
            <a:ext cx="8175069" cy="1366242"/>
          </a:xfrm>
          <a:prstGeom prst="roundRect">
            <a:avLst>
              <a:gd name="adj" fmla="val 15199"/>
            </a:avLst>
          </a:prstGeom>
          <a:solidFill>
            <a:srgbClr val="626C3B"/>
          </a:solidFill>
          <a:ln w="7620">
            <a:solidFill>
              <a:srgbClr val="626C3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30436" y="1679258"/>
            <a:ext cx="415290" cy="415290"/>
          </a:xfrm>
          <a:prstGeom prst="roundRect">
            <a:avLst>
              <a:gd name="adj" fmla="val 22016147"/>
            </a:avLst>
          </a:prstGeom>
          <a:solidFill>
            <a:srgbClr val="626C3B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4617" y="1793438"/>
            <a:ext cx="186809" cy="18680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30436" y="2232898"/>
            <a:ext cx="1730335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Общий Доступ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630436" y="2532102"/>
            <a:ext cx="7883128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Пользователи могут загружать книги в общее хранилище, делая их доступными для всех.</a:t>
            </a:r>
            <a:endParaRPr lang="en-US" sz="1050" dirty="0"/>
          </a:p>
        </p:txBody>
      </p:sp>
      <p:sp>
        <p:nvSpPr>
          <p:cNvPr id="10" name="Shape 6"/>
          <p:cNvSpPr/>
          <p:nvPr/>
        </p:nvSpPr>
        <p:spPr>
          <a:xfrm>
            <a:off x="484465" y="3037880"/>
            <a:ext cx="8175069" cy="1366242"/>
          </a:xfrm>
          <a:prstGeom prst="roundRect">
            <a:avLst>
              <a:gd name="adj" fmla="val 15199"/>
            </a:avLst>
          </a:prstGeom>
          <a:solidFill>
            <a:srgbClr val="626C3B"/>
          </a:solidFill>
          <a:ln w="7620">
            <a:solidFill>
              <a:srgbClr val="83792E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630436" y="3183850"/>
            <a:ext cx="415290" cy="415290"/>
          </a:xfrm>
          <a:prstGeom prst="roundRect">
            <a:avLst>
              <a:gd name="adj" fmla="val 22016147"/>
            </a:avLst>
          </a:prstGeom>
          <a:solidFill>
            <a:srgbClr val="83792E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4617" y="3298031"/>
            <a:ext cx="186809" cy="18680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630436" y="3737491"/>
            <a:ext cx="1730335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Контроль Владельца</a:t>
            </a:r>
            <a:endParaRPr lang="en-US" sz="1350" dirty="0"/>
          </a:p>
        </p:txBody>
      </p:sp>
      <p:sp>
        <p:nvSpPr>
          <p:cNvPr id="14" name="Text 9"/>
          <p:cNvSpPr/>
          <p:nvPr/>
        </p:nvSpPr>
        <p:spPr>
          <a:xfrm>
            <a:off x="630436" y="4036695"/>
            <a:ext cx="7883128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Только автор, загрузивший файл, имеет право его удалить. Это обеспечивает целостность библиотеки.</a:t>
            </a:r>
            <a:endParaRPr lang="en-US" sz="1050" dirty="0"/>
          </a:p>
        </p:txBody>
      </p:sp>
      <p:sp>
        <p:nvSpPr>
          <p:cNvPr id="15" name="Shape 10"/>
          <p:cNvSpPr/>
          <p:nvPr/>
        </p:nvSpPr>
        <p:spPr>
          <a:xfrm>
            <a:off x="484465" y="4542473"/>
            <a:ext cx="8175069" cy="1587698"/>
          </a:xfrm>
          <a:prstGeom prst="roundRect">
            <a:avLst>
              <a:gd name="adj" fmla="val 13079"/>
            </a:avLst>
          </a:prstGeom>
          <a:solidFill>
            <a:srgbClr val="626C3B"/>
          </a:solidFill>
          <a:ln w="7620">
            <a:solidFill>
              <a:srgbClr val="CC914D"/>
            </a:solidFill>
            <a:prstDash val="solid"/>
          </a:ln>
        </p:spPr>
      </p:sp>
      <p:sp>
        <p:nvSpPr>
          <p:cNvPr id="16" name="Shape 11"/>
          <p:cNvSpPr/>
          <p:nvPr/>
        </p:nvSpPr>
        <p:spPr>
          <a:xfrm>
            <a:off x="630436" y="4688443"/>
            <a:ext cx="415290" cy="415290"/>
          </a:xfrm>
          <a:prstGeom prst="roundRect">
            <a:avLst>
              <a:gd name="adj" fmla="val 22016147"/>
            </a:avLst>
          </a:prstGeom>
          <a:solidFill>
            <a:srgbClr val="CC914D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4617" y="4802624"/>
            <a:ext cx="186809" cy="186809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30436" y="5242084"/>
            <a:ext cx="1890355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Дедупликация Файлов</a:t>
            </a:r>
            <a:endParaRPr lang="en-US" sz="1350" dirty="0"/>
          </a:p>
        </p:txBody>
      </p:sp>
      <p:sp>
        <p:nvSpPr>
          <p:cNvPr id="19" name="Text 13"/>
          <p:cNvSpPr/>
          <p:nvPr/>
        </p:nvSpPr>
        <p:spPr>
          <a:xfrm>
            <a:off x="630436" y="5541288"/>
            <a:ext cx="7883128" cy="44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Использование SHA-256 хеширования гарантирует, что одинаковые файлы не дублируются, оптимизируя хранилище.</a:t>
            </a:r>
            <a:endParaRPr lang="en-US" sz="1050" dirty="0"/>
          </a:p>
        </p:txBody>
      </p:sp>
      <p:sp>
        <p:nvSpPr>
          <p:cNvPr id="20" name="Shape 14"/>
          <p:cNvSpPr/>
          <p:nvPr/>
        </p:nvSpPr>
        <p:spPr>
          <a:xfrm>
            <a:off x="484465" y="6268522"/>
            <a:ext cx="8175069" cy="1366242"/>
          </a:xfrm>
          <a:prstGeom prst="roundRect">
            <a:avLst>
              <a:gd name="adj" fmla="val 15199"/>
            </a:avLst>
          </a:prstGeom>
          <a:solidFill>
            <a:srgbClr val="626C3B"/>
          </a:solidFill>
          <a:ln w="7620">
            <a:solidFill>
              <a:srgbClr val="8D6348"/>
            </a:solidFill>
            <a:prstDash val="solid"/>
          </a:ln>
        </p:spPr>
      </p:sp>
      <p:sp>
        <p:nvSpPr>
          <p:cNvPr id="21" name="Shape 15"/>
          <p:cNvSpPr/>
          <p:nvPr/>
        </p:nvSpPr>
        <p:spPr>
          <a:xfrm>
            <a:off x="630436" y="6414492"/>
            <a:ext cx="415290" cy="415290"/>
          </a:xfrm>
          <a:prstGeom prst="roundRect">
            <a:avLst>
              <a:gd name="adj" fmla="val 22016147"/>
            </a:avLst>
          </a:prstGeom>
          <a:solidFill>
            <a:srgbClr val="8D6348"/>
          </a:solidFill>
          <a:ln/>
        </p:spPr>
      </p:sp>
      <p:pic>
        <p:nvPicPr>
          <p:cNvPr id="22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4617" y="6528673"/>
            <a:ext cx="186809" cy="186809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630436" y="6968133"/>
            <a:ext cx="1858804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Простота Скачивания</a:t>
            </a:r>
            <a:endParaRPr lang="en-US" sz="1350" dirty="0"/>
          </a:p>
        </p:txBody>
      </p:sp>
      <p:sp>
        <p:nvSpPr>
          <p:cNvPr id="24" name="Text 17"/>
          <p:cNvSpPr/>
          <p:nvPr/>
        </p:nvSpPr>
        <p:spPr>
          <a:xfrm>
            <a:off x="630436" y="7267337"/>
            <a:ext cx="7883128" cy="221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Любую книгу из облака можно скачать и добавить в локальную библиотеку в один клик.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9710" y="753189"/>
            <a:ext cx="7725370" cy="468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📊</a:t>
            </a:r>
            <a:pPr rtl="1" algn="r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Отслеживание Прогресса и Мотивация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141720" y="1501973"/>
            <a:ext cx="7833360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Встроенная система статистики помогает читателям оставаться мотивированными и видеть свой прогресс.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11520011" y="2405301"/>
            <a:ext cx="2455069" cy="617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127</a:t>
            </a:r>
            <a:endParaRPr lang="en-US" sz="4850" dirty="0"/>
          </a:p>
        </p:txBody>
      </p:sp>
      <p:sp>
        <p:nvSpPr>
          <p:cNvPr id="6" name="Text 3"/>
          <p:cNvSpPr/>
          <p:nvPr/>
        </p:nvSpPr>
        <p:spPr>
          <a:xfrm>
            <a:off x="11577280" y="3257074"/>
            <a:ext cx="2340531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Прочитанных Книг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1520011" y="3661886"/>
            <a:ext cx="2455069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Общее количество завершенных произведений.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8830866" y="2405301"/>
            <a:ext cx="2455188" cy="617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25.4K</a:t>
            </a:r>
            <a:endParaRPr lang="en-US" sz="4850" dirty="0"/>
          </a:p>
        </p:txBody>
      </p:sp>
      <p:sp>
        <p:nvSpPr>
          <p:cNvPr id="9" name="Text 6"/>
          <p:cNvSpPr/>
          <p:nvPr/>
        </p:nvSpPr>
        <p:spPr>
          <a:xfrm>
            <a:off x="8830866" y="3257074"/>
            <a:ext cx="2455188" cy="585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Прочитанных Страниц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830866" y="3954423"/>
            <a:ext cx="2455188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Суммарное количество страниц по всем форматам.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6141720" y="2405301"/>
            <a:ext cx="2455188" cy="617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42</a:t>
            </a:r>
            <a:endParaRPr lang="en-US" sz="4850" dirty="0"/>
          </a:p>
        </p:txBody>
      </p:sp>
      <p:sp>
        <p:nvSpPr>
          <p:cNvPr id="12" name="Text 9"/>
          <p:cNvSpPr/>
          <p:nvPr/>
        </p:nvSpPr>
        <p:spPr>
          <a:xfrm>
            <a:off x="6199108" y="3257074"/>
            <a:ext cx="2340531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Серия Чтения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6141720" y="3661886"/>
            <a:ext cx="2455188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Максимальное количество дней чтения подряд.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8830866" y="5321141"/>
            <a:ext cx="2455188" cy="617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85h</a:t>
            </a:r>
            <a:endParaRPr lang="en-US" sz="4850" dirty="0"/>
          </a:p>
        </p:txBody>
      </p:sp>
      <p:sp>
        <p:nvSpPr>
          <p:cNvPr id="15" name="Text 12"/>
          <p:cNvSpPr/>
          <p:nvPr/>
        </p:nvSpPr>
        <p:spPr>
          <a:xfrm>
            <a:off x="8888254" y="6172914"/>
            <a:ext cx="2340531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Общее Время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8830866" y="6577727"/>
            <a:ext cx="2455188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Точное время, проведенное за чтением (учитываются сессии).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30741" y="379690"/>
            <a:ext cx="6316385" cy="352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🛠️</a:t>
            </a:r>
            <a:pPr rtl="1" algn="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Фундамент: Современный Стек Технологий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483275" y="1008698"/>
            <a:ext cx="13663851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Проект построен на актуальном и производительном стеке Android-разработки, обеспечивая стабильность и масштабируемость.</a:t>
            </a:r>
            <a:endParaRPr lang="en-US" sz="1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4194" y="1384935"/>
            <a:ext cx="10381893" cy="556712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68320" y="1816013"/>
            <a:ext cx="3074322" cy="384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Бизнес-логика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2653007" y="5204385"/>
            <a:ext cx="2336485" cy="384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Данные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150902" y="5353831"/>
            <a:ext cx="2336484" cy="7685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Инфраструктура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9648797" y="5181541"/>
            <a:ext cx="2336484" cy="384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UI/UX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83275" y="7245310"/>
            <a:ext cx="1899047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Ключевые Технологии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83275" y="7599045"/>
            <a:ext cx="6663452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Kotlin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: Основной язык разработки.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483275" y="7868245"/>
            <a:ext cx="6663452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Jetpack Compose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: Декларативный UI для быстрого и современного интерфейса.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483275" y="8137446"/>
            <a:ext cx="6663452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Coroutines + Flow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: Эффективное управление асинхронными операциями.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483275" y="8406646"/>
            <a:ext cx="6663452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Material3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: Современный дизайн и пользовательский опыт.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7491293" y="7245310"/>
            <a:ext cx="1864043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Управление Данными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7491293" y="7599045"/>
            <a:ext cx="6663452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Room Database (v4)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: Локальное хранение данных с 8 таблицами.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7491293" y="7868245"/>
            <a:ext cx="6663452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ViewModels / Repositories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: Четкая архитектура MVVM для разделения логики.</a:t>
            </a:r>
            <a:endParaRPr lang="en-US" sz="1050" dirty="0"/>
          </a:p>
        </p:txBody>
      </p:sp>
      <p:sp>
        <p:nvSpPr>
          <p:cNvPr id="17" name="Text 14"/>
          <p:cNvSpPr/>
          <p:nvPr/>
        </p:nvSpPr>
        <p:spPr>
          <a:xfrm>
            <a:off x="7491293" y="8137446"/>
            <a:ext cx="6663452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PDFBox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: Сторонняя библиотека для надежного парсинга сложных PDF-файлов.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329" y="569833"/>
            <a:ext cx="10344983" cy="525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📐</a:t>
            </a:r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Архитектура: Структура Базы Данных (Room v4)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25329" y="1509951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База данных Kniga спроектирована для надежного и быстрого управления локальными и облачными данными.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25329" y="2074664"/>
            <a:ext cx="828913" cy="1243489"/>
          </a:xfrm>
          <a:prstGeom prst="roundRect">
            <a:avLst>
              <a:gd name="adj" fmla="val 360044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84290" y="2540913"/>
            <a:ext cx="310872" cy="31087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61411" y="2281833"/>
            <a:ext cx="2590562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Book &amp; CloudBook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761411" y="2729984"/>
            <a:ext cx="12143661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Локальная и облачная библиотеки. Включают метаданные и SHA-256 хеши для идентификации.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5329" y="3525322"/>
            <a:ext cx="828913" cy="1243489"/>
          </a:xfrm>
          <a:prstGeom prst="roundRect">
            <a:avLst>
              <a:gd name="adj" fmla="val 360044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4290" y="3991570"/>
            <a:ext cx="310872" cy="31087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761411" y="3732490"/>
            <a:ext cx="3321010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ReadingProgress &amp; Session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1761411" y="4180642"/>
            <a:ext cx="12143661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Отслеживание последней страницы и сеансов чтения для детальной статистики.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725329" y="4975979"/>
            <a:ext cx="828913" cy="1243489"/>
          </a:xfrm>
          <a:prstGeom prst="roundRect">
            <a:avLst>
              <a:gd name="adj" fmla="val 360044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4290" y="5442228"/>
            <a:ext cx="310872" cy="31087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761411" y="5183148"/>
            <a:ext cx="2763441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Bookmark &amp; Highlight</a:t>
            </a:r>
            <a:endParaRPr lang="en-US" sz="2000" dirty="0"/>
          </a:p>
        </p:txBody>
      </p:sp>
      <p:sp>
        <p:nvSpPr>
          <p:cNvPr id="15" name="Text 10"/>
          <p:cNvSpPr/>
          <p:nvPr/>
        </p:nvSpPr>
        <p:spPr>
          <a:xfrm>
            <a:off x="1761411" y="5631299"/>
            <a:ext cx="12143661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Функциональность для пользователей: возможность сохранять важные места и выделять текст.</a:t>
            </a:r>
            <a:endParaRPr lang="en-US" sz="1600" dirty="0"/>
          </a:p>
        </p:txBody>
      </p:sp>
      <p:sp>
        <p:nvSpPr>
          <p:cNvPr id="16" name="Shape 11"/>
          <p:cNvSpPr/>
          <p:nvPr/>
        </p:nvSpPr>
        <p:spPr>
          <a:xfrm>
            <a:off x="725329" y="6426637"/>
            <a:ext cx="828913" cy="1243489"/>
          </a:xfrm>
          <a:prstGeom prst="roundRect">
            <a:avLst>
              <a:gd name="adj" fmla="val 360044"/>
            </a:avLst>
          </a:prstGeom>
          <a:solidFill>
            <a:srgbClr val="CC914D"/>
          </a:solidFill>
          <a:ln w="7620">
            <a:solidFill>
              <a:srgbClr val="B27733"/>
            </a:solidFill>
            <a:prstDash val="solid"/>
          </a:ln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4290" y="6892885"/>
            <a:ext cx="310872" cy="31087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761411" y="6633805"/>
            <a:ext cx="2590562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SyncQueueItem</a:t>
            </a:r>
            <a:endParaRPr lang="en-US" sz="2000" dirty="0"/>
          </a:p>
        </p:txBody>
      </p:sp>
      <p:sp>
        <p:nvSpPr>
          <p:cNvPr id="19" name="Text 13"/>
          <p:cNvSpPr/>
          <p:nvPr/>
        </p:nvSpPr>
        <p:spPr>
          <a:xfrm>
            <a:off x="1761411" y="7081957"/>
            <a:ext cx="12143661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Очередь для асинхронной синхронизации и загрузки в облако, обеспечивающая целостность данных.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2557" y="359569"/>
            <a:ext cx="5447586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🚀</a:t>
            </a:r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Демонстрация Ключевого Функционала</a:t>
            </a: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452557" y="941427"/>
            <a:ext cx="13725287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Быстрый обзор интуитивных и удобных функций, разработанных для читателей.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452557" y="1422916"/>
            <a:ext cx="1939647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1. Библиотека и UI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452557" y="1794629"/>
            <a:ext cx="6704886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Фильтры: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Все / Читаю / Завершено.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452557" y="2046684"/>
            <a:ext cx="6704886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Сортировка: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По названию, автору, дате.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52557" y="2298740"/>
            <a:ext cx="6704886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Прогресс-бар: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Визуальное отображение прогресса на каждой обложке.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452557" y="2550795"/>
            <a:ext cx="6704886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Избранное: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Добавление в избранное в один клик 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❤️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</a:t>
            </a:r>
            <a:endParaRPr lang="en-US" sz="10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0578" y="1438989"/>
            <a:ext cx="2079546" cy="4621173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480578" y="6205538"/>
            <a:ext cx="6704886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endParaRPr lang="en-US" sz="1000" dirty="0"/>
          </a:p>
        </p:txBody>
      </p:sp>
      <p:sp>
        <p:nvSpPr>
          <p:cNvPr id="11" name="Text 8"/>
          <p:cNvSpPr/>
          <p:nvPr/>
        </p:nvSpPr>
        <p:spPr>
          <a:xfrm>
            <a:off x="452557" y="6722626"/>
            <a:ext cx="1939647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2. Удобство Читалки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452557" y="7158990"/>
            <a:ext cx="13725287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Перелистывание: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Интуитивный свайп влево/вправо.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452557" y="7411045"/>
            <a:ext cx="13725287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Меню: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Клик по центру для быстрого доступа к настройкам (тема, шрифт).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452557" y="7663101"/>
            <a:ext cx="13725287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Индикатор страниц: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Ясный вид "8 / 18" для отслеживания местоположения.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077" y="483275"/>
            <a:ext cx="6055757" cy="446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🤝</a:t>
            </a:r>
            <a:pPr algn="l"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 Приглашение к Сотрудничеству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615077" y="1281708"/>
            <a:ext cx="13400246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Kniga — это открытый проект. Мы ищем технически подкованных любителей электронных книг для тестирования и обратной связи.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15077" y="1918573"/>
            <a:ext cx="6485811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Ваш вклад критически важен для улучшения функционала, особенно парсинга новых форматов и оптимизации UI/UX.</a:t>
            </a:r>
            <a:endParaRPr lang="en-US" sz="1350" dirty="0"/>
          </a:p>
        </p:txBody>
      </p:sp>
      <p:sp>
        <p:nvSpPr>
          <p:cNvPr id="5" name="Shape 3"/>
          <p:cNvSpPr/>
          <p:nvPr/>
        </p:nvSpPr>
        <p:spPr>
          <a:xfrm>
            <a:off x="615077" y="2678430"/>
            <a:ext cx="6485811" cy="1029414"/>
          </a:xfrm>
          <a:prstGeom prst="roundRect">
            <a:avLst>
              <a:gd name="adj" fmla="val 2560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22697" y="2686050"/>
            <a:ext cx="6470571" cy="507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798552" y="2799040"/>
            <a:ext cx="1585793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GitHub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2743438" y="2799040"/>
            <a:ext cx="4174093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u="sng" dirty="0">
                <a:solidFill>
                  <a:srgbClr val="626C3B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github.com/Sunder32/Kniga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622697" y="3193137"/>
            <a:ext cx="6470571" cy="507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98552" y="3306128"/>
            <a:ext cx="1585793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Документация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2743438" y="3306128"/>
            <a:ext cx="4174093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README.md в репозитории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878681" y="3905488"/>
            <a:ext cx="285988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Спасибо за внимание!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878681" y="4410670"/>
            <a:ext cx="6222206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Вопросы? Давайте обсудим будущее независимого чтения на Android!</a:t>
            </a:r>
            <a:endParaRPr lang="en-US" sz="1350" dirty="0"/>
          </a:p>
        </p:txBody>
      </p:sp>
      <p:sp>
        <p:nvSpPr>
          <p:cNvPr id="14" name="Shape 12"/>
          <p:cNvSpPr/>
          <p:nvPr/>
        </p:nvSpPr>
        <p:spPr>
          <a:xfrm>
            <a:off x="615077" y="3905488"/>
            <a:ext cx="22860" cy="786289"/>
          </a:xfrm>
          <a:prstGeom prst="rect">
            <a:avLst/>
          </a:prstGeom>
          <a:solidFill>
            <a:srgbClr val="626C3B"/>
          </a:solidFill>
          <a:ln/>
        </p:spPr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7133" y="1958102"/>
            <a:ext cx="6485811" cy="64858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2025-10-18T04:51:41Z</dcterms:created>
  <dcterms:modified xsi:type="dcterms:W3CDTF">2025-10-18T04:51:41Z</dcterms:modified>
</cp:coreProperties>
</file>